
<file path=[Content_Types].xml><?xml version="1.0" encoding="utf-8"?>
<Types xmlns="http://schemas.openxmlformats.org/package/2006/content-types">
  <Default Extension="bin" ContentType="image/unknown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2" r:id="rId4"/>
  </p:sldMasterIdLst>
  <p:sldIdLst>
    <p:sldId id="283" r:id="rId5"/>
    <p:sldId id="257" r:id="rId6"/>
    <p:sldId id="258" r:id="rId7"/>
    <p:sldId id="261" r:id="rId8"/>
    <p:sldId id="259" r:id="rId9"/>
    <p:sldId id="260" r:id="rId10"/>
    <p:sldId id="262" r:id="rId11"/>
    <p:sldId id="263" r:id="rId12"/>
    <p:sldId id="264" r:id="rId13"/>
    <p:sldId id="266" r:id="rId14"/>
    <p:sldId id="267" r:id="rId15"/>
    <p:sldId id="268" r:id="rId16"/>
    <p:sldId id="265" r:id="rId17"/>
    <p:sldId id="269" r:id="rId18"/>
    <p:sldId id="270" r:id="rId19"/>
    <p:sldId id="273" r:id="rId20"/>
    <p:sldId id="274" r:id="rId21"/>
    <p:sldId id="276" r:id="rId22"/>
    <p:sldId id="277" r:id="rId23"/>
    <p:sldId id="275" r:id="rId24"/>
    <p:sldId id="278" r:id="rId25"/>
    <p:sldId id="284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32" autoAdjust="0"/>
    <p:restoredTop sz="94619" autoAdjust="0"/>
  </p:normalViewPr>
  <p:slideViewPr>
    <p:cSldViewPr snapToGrid="0">
      <p:cViewPr>
        <p:scale>
          <a:sx n="75" d="100"/>
          <a:sy n="75" d="100"/>
        </p:scale>
        <p:origin x="1356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17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44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8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323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0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36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9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66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289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91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49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9/20/2026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0089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11" r:id="rId5"/>
    <p:sldLayoutId id="2147483760" r:id="rId6"/>
    <p:sldLayoutId id="2147483762" r:id="rId7"/>
    <p:sldLayoutId id="2147483706" r:id="rId8"/>
    <p:sldLayoutId id="2147483709" r:id="rId9"/>
    <p:sldLayoutId id="2147483707" r:id="rId10"/>
    <p:sldLayoutId id="2147483708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5A00A-9BF3-47CB-8EB8-57F2CEE6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1460951"/>
            <a:ext cx="11029616" cy="2138698"/>
          </a:xfrm>
        </p:spPr>
        <p:txBody>
          <a:bodyPr>
            <a:no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tabLst/>
              <a:defRPr/>
            </a:pPr>
            <a:r>
              <a:rPr kumimoji="0" lang="ar-SA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  <a:t>نقش </a:t>
            </a:r>
            <a:r>
              <a:rPr kumimoji="0" lang="fa-IR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  <a:t>سیستم های </a:t>
            </a:r>
            <a:r>
              <a:rPr kumimoji="0" lang="ar-SA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  <a:t>حفاظت الکترونیک</a:t>
            </a:r>
            <a:br>
              <a:rPr kumimoji="0" lang="fa-IR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</a:br>
            <a:r>
              <a:rPr kumimoji="0" lang="ar-SA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  <a:t>در توسعه شهر هوشمند</a:t>
            </a:r>
            <a:br>
              <a:rPr kumimoji="0" lang="fa-IR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</a:br>
            <a:r>
              <a:rPr kumimoji="0" lang="ar-SA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  <a:t> از امنیت سنتی تا زیرساخت‌های هوشمند</a:t>
            </a:r>
            <a:br>
              <a:rPr kumimoji="0" lang="fa-IR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n-ea"/>
                <a:cs typeface="B Titr" panose="00000700000000000000" pitchFamily="2" charset="-78"/>
              </a:rPr>
            </a:br>
            <a:r>
              <a:rPr kumimoji="0" lang="ar-SA" sz="18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FF"/>
                </a:highlight>
                <a:uLnTx/>
                <a:uFillTx/>
                <a:latin typeface="Roboto" panose="02000000000000000000" pitchFamily="2" charset="0"/>
                <a:ea typeface="+mj-ea"/>
                <a:cs typeface="B Titr" panose="00000700000000000000" pitchFamily="2" charset="-78"/>
              </a:rPr>
              <a:t>گزارش تحلیلی ـ راهبردی</a:t>
            </a:r>
            <a:endParaRPr lang="en-US" sz="4000" dirty="0">
              <a:cs typeface="B Titr" panose="000007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D3409A-5B36-48B9-8669-211C532A0DEF}"/>
              </a:ext>
            </a:extLst>
          </p:cNvPr>
          <p:cNvSpPr txBox="1"/>
          <p:nvPr/>
        </p:nvSpPr>
        <p:spPr>
          <a:xfrm>
            <a:off x="2827509" y="5860533"/>
            <a:ext cx="6724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a-IR" dirty="0">
                <a:cs typeface="B Titr" panose="00000700000000000000" pitchFamily="2" charset="-78"/>
              </a:rPr>
              <a:t>اتحادیه سراسری شرکت های فنی و مهندسی حفاظت الکترونیک و شبکه های ایمنی</a:t>
            </a:r>
          </a:p>
          <a:p>
            <a:pPr algn="ctr"/>
            <a:r>
              <a:rPr lang="fa-IR" dirty="0">
                <a:cs typeface="B Titr" panose="00000700000000000000" pitchFamily="2" charset="-78"/>
              </a:rPr>
              <a:t>شهریور ماه 1405</a:t>
            </a:r>
            <a:endParaRPr lang="en-US" dirty="0"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367" y="4622502"/>
            <a:ext cx="1721266" cy="967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377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6D7A0BC-0046-4CAA-8E7F-DCAFE511E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D6E6B-3353-491C-A3C6-F278D6CED8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920" y="639396"/>
            <a:ext cx="10647785" cy="4133540"/>
          </a:xfrm>
        </p:spPr>
        <p:txBody>
          <a:bodyPr>
            <a:noAutofit/>
          </a:bodyPr>
          <a:lstStyle/>
          <a:p>
            <a:pPr algn="ctr" rtl="1">
              <a:lnSpc>
                <a:spcPct val="150000"/>
              </a:lnSpc>
            </a:pPr>
            <a:r>
              <a:rPr lang="ar-SA" sz="28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itr" panose="00000700000000000000" pitchFamily="2" charset="-78"/>
              </a:rPr>
              <a:t>محورها:</a:t>
            </a: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2  Titr" panose="00000700000000000000" pitchFamily="2" charset="-78"/>
              </a:rPr>
              <a:t> 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2  Titr" panose="000007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• شهر هوشمند و زیرساخت‌های دیجیتال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 • حفاظت و ایمنی هوشمند 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• هوش مصنوعی و تحلیل داده 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• اینترنت اشیا و یکپارچه‌سازی سامانه‌ها 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• امنیت سایبری و حریم خصوصی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 • فرصت‌های توسعه صنعت و شرکت‌های تخصصی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raffic" panose="00000400000000000000" pitchFamily="2" charset="-78"/>
              </a:rPr>
              <a:t> • نقش تشکل‌های تخصصی در توسعه اکوسیستم شهر هوشمند</a:t>
            </a:r>
            <a:endParaRPr lang="en-US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raffic" panose="00000400000000000000" pitchFamily="2" charset="-7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C6334F-6411-41EC-AD7D-179EDD8B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B02CEE-3AF8-4349-9B3E-8970E6DF6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A01CF0-3FB5-44EB-B7DE-F2E86374C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CD3F56-6CF5-E08D-C003-6099E4694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521" y="0"/>
            <a:ext cx="1391083" cy="111931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91FA5F-8158-1836-8DAF-A14973E4123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53" y="83754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580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77EF0C2-CE8B-6C25-4797-43EA3D559AF1}"/>
              </a:ext>
            </a:extLst>
          </p:cNvPr>
          <p:cNvSpPr txBox="1"/>
          <p:nvPr/>
        </p:nvSpPr>
        <p:spPr>
          <a:xfrm>
            <a:off x="698500" y="941169"/>
            <a:ext cx="10857396" cy="57785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SA" sz="2800" b="1" cap="all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ea typeface="+mj-ea"/>
                <a:cs typeface="B Titr" panose="00000700000000000000" pitchFamily="2" charset="-78"/>
              </a:rPr>
              <a:t>خلاصه مدیریتی </a:t>
            </a:r>
            <a:endParaRPr lang="fa-IR" sz="2800" b="1" cap="all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j-ea"/>
              <a:cs typeface="B Titr" panose="000007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تحول شهرها به سمت هوشمندسازی، مفهوم امنیت و ایمنی شهری را نیز دستخوش تغییر کرده است. حفاظت الکترونیک دیگر صرفاً مجموعه‌ای از تجهیزات برای نظارت و کنترل نیست؛ بلکه به بخشی از زیرساخت دیجیتال، امنیتی و داده‌محور شهر تبدیل شده است. </a:t>
            </a:r>
            <a:endParaRPr lang="fa-IR" sz="200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ترکیب هوش مصنوعی، اینترنت اشیا، ارتباطات، رایانش ابری، تحلیل داده و سامانه‌های یکپارچه، امکان حرکت از واکنش پس از وقوع حادثه به سمت تشخیص، پیش‌بینی و پیشگیری را فراهم می‌کند. در این مسیر، توسعه شهر هوشمند بدون توجه هم‌زمان به امنیت سایبری، حریم خصوصی، قابلیت همکاری و تاب‌آوری با ریسک‌های جدی مواجه خواهد بود. پیام اصلی گزارش: «شهر هوشمند زمانی می‌تواند هوشمند، پایدار و قابل اعتماد باشد که امنیت و ایمنی از ابتدا در معماری آن دیده شده باشد.» فرصت صنعت: شرکت‌های حفاظت الکترونیک می‌توانند از جایگاه تأمین‌کننده تجهیزات به سمت ارائه‌دهنده راهکارهای یکپارچه امنیت و ایمنی شهری حرکت کنند. </a:t>
            </a:r>
            <a:endParaRPr lang="fa-IR" sz="200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algn="just" rtl="1">
              <a:lnSpc>
                <a:spcPct val="150000"/>
              </a:lnSpc>
            </a:pPr>
            <a:br>
              <a:rPr lang="ar-SA" sz="2000" dirty="0"/>
            </a:br>
            <a:endParaRPr lang="fa-IR" sz="200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8C6103-9DE4-1371-90D0-93C4C45D6FA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4" y="57514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1283EA6-B40B-DB85-2809-9EFA6CE6B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4504" y="0"/>
            <a:ext cx="1497496" cy="106918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37846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FAC024-D8B0-E704-DD60-4536FE093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95321" y="1213992"/>
            <a:ext cx="4472609" cy="50131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EA23A2-92B7-0ED4-D0F9-2BAAE73F3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087" y="899028"/>
            <a:ext cx="6765234" cy="4739772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ar-SA" sz="1800" b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چرا امنیت، یکی از ارکان شهر هوشمند است؟ </a:t>
            </a:r>
            <a:endParaRPr lang="fa-IR" sz="1800" b="1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شهر هوشمند بر استفاده از فناوری برای ارتقای کیفیت خدمات، کارایی، ایمنی و کیفیت زندگی شهروندان استوار است. اما هرچه خدمات شهری متصل‌تر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،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دیجیتال‌تر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و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داده‌محورتر می‌شوند، وابستگی آنها به امنیت نیز افزایش می‌یابد. بنابراین امنیت نباید یک لایه جداگانه و پس از اجرای پروژه باشد؛ بلکه باید از مرحله طراحی، انتخاب فناوری و معماری زیرساخت در نظر گرفته شود. در چارچوب‌های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پروتکل های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NIST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نیز امنیت، حریم خصوصی، قابلیت اعتماد، تاب‌آوری و قابلیت همکاری از موضوعات بنیادین توسعه شهرهای هوشمند محسوب می‌شوند. نتیجه: «امنیت هوشمند، یکی از پیش‌شرط‌های شهر هوشمند پایدار است.»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CE62F2-73F5-AA51-7411-57A517FA7D5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4" y="21999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DE5625C-F8CC-CBF9-260E-9FE3FC0D06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4109" y="0"/>
            <a:ext cx="1497496" cy="1205948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30474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C57336-87A3-5356-015B-378F8D3ECE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37371"/>
          <a:stretch/>
        </p:blipFill>
        <p:spPr>
          <a:xfrm>
            <a:off x="677282" y="1985895"/>
            <a:ext cx="6614252" cy="32487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3A09B-1392-EE71-3709-B4523EECB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8139" y="1886427"/>
            <a:ext cx="10905119" cy="3634486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شهر هوشمند؛ یک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عنوان یک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اکوسیستم به‌هم‌پیوسته مجموعه‌ای از سامانه‌های مستقل نیست؛ بلکه اکوسیستمی از فناوری‌ها، زیرساخت‌ها، داده‌ها و خدمات به‌هم‌پیوسته است. اجزای اصلی این اکوسیستم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عبارتند از:</a:t>
            </a: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حمل‌ونقل هوشمند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ساختمان‌های هوشمند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انرژی هوشمند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مدیریت شهری و حکمرانی هوشمند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زیرساخت‌های ارتباطی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خدمات عمومی دیجیتال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مدیریت بحران و تاب‌آوری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</a:t>
            </a: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امنیت و ایمنی هوشمند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در چنین اکوسیستمی، حفاظت الکترونیک می‌تواند با بسیاری از حوزه‌ها ارتباط برقرار کند.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نظارت تصویری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کنترل دسترسی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</a:t>
            </a:r>
            <a:r>
              <a:rPr lang="en-US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IoT </a:t>
            </a:r>
            <a:r>
              <a:rPr lang="fa-IR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حمل‌ونقل</a:t>
            </a:r>
            <a:r>
              <a:rPr lang="fa-IR" sz="24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مدیریت بحران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مراکز کنترل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1D63A1C-20F0-18CF-F9F1-6F67FB341F9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68" y="49148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4A3B00C-6848-CCC4-B4FF-FFA57FEBF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21009" y="0"/>
            <a:ext cx="1470991" cy="99250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Arrow: Left-Right 11">
            <a:extLst>
              <a:ext uri="{FF2B5EF4-FFF2-40B4-BE49-F238E27FC236}">
                <a16:creationId xmlns:a16="http://schemas.microsoft.com/office/drawing/2014/main" id="{927D1721-F0DD-24E6-399A-E9C6B77637D9}"/>
              </a:ext>
            </a:extLst>
          </p:cNvPr>
          <p:cNvSpPr/>
          <p:nvPr/>
        </p:nvSpPr>
        <p:spPr>
          <a:xfrm>
            <a:off x="9804948" y="5989073"/>
            <a:ext cx="357809" cy="21203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B5625818-2119-CEA4-F395-A598B1E41052}"/>
              </a:ext>
            </a:extLst>
          </p:cNvPr>
          <p:cNvSpPr/>
          <p:nvPr/>
        </p:nvSpPr>
        <p:spPr>
          <a:xfrm>
            <a:off x="7850800" y="6000117"/>
            <a:ext cx="357809" cy="21203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-Right 13">
            <a:extLst>
              <a:ext uri="{FF2B5EF4-FFF2-40B4-BE49-F238E27FC236}">
                <a16:creationId xmlns:a16="http://schemas.microsoft.com/office/drawing/2014/main" id="{25D02657-1B77-9495-903C-31B2A360BC5D}"/>
              </a:ext>
            </a:extLst>
          </p:cNvPr>
          <p:cNvSpPr/>
          <p:nvPr/>
        </p:nvSpPr>
        <p:spPr>
          <a:xfrm>
            <a:off x="6764407" y="5989073"/>
            <a:ext cx="357809" cy="21203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9B3AE86A-DAB8-EECD-1081-C3A26A19C17D}"/>
              </a:ext>
            </a:extLst>
          </p:cNvPr>
          <p:cNvSpPr/>
          <p:nvPr/>
        </p:nvSpPr>
        <p:spPr>
          <a:xfrm>
            <a:off x="5248689" y="5989073"/>
            <a:ext cx="357809" cy="21203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Left-Right 15">
            <a:extLst>
              <a:ext uri="{FF2B5EF4-FFF2-40B4-BE49-F238E27FC236}">
                <a16:creationId xmlns:a16="http://schemas.microsoft.com/office/drawing/2014/main" id="{BC3847C6-3077-C4AF-D844-9E16073785E7}"/>
              </a:ext>
            </a:extLst>
          </p:cNvPr>
          <p:cNvSpPr/>
          <p:nvPr/>
        </p:nvSpPr>
        <p:spPr>
          <a:xfrm>
            <a:off x="3255885" y="6000117"/>
            <a:ext cx="357809" cy="21203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307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BA0E5-1B65-47B6-DED8-8495E1AC5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609" y="524652"/>
            <a:ext cx="11092070" cy="6135757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جایگاه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سیستم های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حفاظت الکترونیک در شهر هوشمند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حفاظت الکترونیک را می‌توان یکی از لایه‌های ادراک، پایش و واکنش امنیتی در شهر هوشمند دانست.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این لایه شامل: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-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تجهیزات و حسگرها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-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جمع‌آوری داده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-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انتقال اطلاعات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-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تحلیل هوشمند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-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تصمیم‌گیری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-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اقدام و واکنش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b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در این مدل، دوربین، کنترلر، حسگر یا سیستم حفاظتی دیگر یک تجهیز منفرد نیست؛ بلکه بخشی از یک زنجیره هوشمند تصمیم‌گیری است.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D43C6D-775E-2DAD-1934-A3D53BEFA62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E2E6A4-0627-2AC2-7711-E56B76A66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195" y="0"/>
            <a:ext cx="1218805" cy="9664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4040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FB8EE-3D50-3718-C37C-E2DA8D176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9847" y="966480"/>
            <a:ext cx="9853942" cy="5655366"/>
          </a:xfrm>
        </p:spPr>
        <p:txBody>
          <a:bodyPr>
            <a:normAutofit lnSpcReduction="10000"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fa-IR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نقش نظارت تصویری در  یک</a:t>
            </a: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شهر </a:t>
            </a:r>
            <a:r>
              <a:rPr lang="fa-IR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هوشمند </a:t>
            </a:r>
            <a:r>
              <a:rPr lang="ar-SA" sz="2000" b="1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ادراکی را می‌توان در چهار مرحله مشاهده کرد: </a:t>
            </a:r>
            <a:endParaRPr lang="fa-IR" sz="2000" b="1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1" dirty="0">
                <a:solidFill>
                  <a:srgbClr val="000000"/>
                </a:solidFill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نسل اول</a:t>
            </a:r>
            <a:endParaRPr lang="fa-IR" sz="2000" b="1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دوربین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تصویر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هدف: مشاهده و ثبت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1" dirty="0">
                <a:solidFill>
                  <a:srgbClr val="000000"/>
                </a:solidFill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نسل دوم </a:t>
            </a:r>
            <a:endParaRPr lang="fa-IR" sz="2000" b="1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دوربین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	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نرم‌افزار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تحلیل تصویر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هدف: تشخیص رویداد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1" dirty="0">
                <a:solidFill>
                  <a:srgbClr val="000000"/>
                </a:solidFill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نسل سوم </a:t>
            </a:r>
            <a:endParaRPr lang="fa-IR" sz="2000" b="1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دوربین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AI + IoT +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هدف: تحلیل هوشمند و واکنش سریع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1" dirty="0">
                <a:solidFill>
                  <a:srgbClr val="000000"/>
                </a:solidFill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نسل آینده </a:t>
            </a:r>
            <a:endParaRPr lang="fa-IR" sz="2000" b="1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داده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تحلیل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پیش‌بینی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     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پیشگیری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هدف: ایجاد قابلیت‌های پیش‌بین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ی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و تصمیم‌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گیری بر اساس </a:t>
            </a:r>
            <a:r>
              <a:rPr lang="fa-IR" sz="2000" dirty="0" err="1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سناریوهای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تعریف شده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1BF3C1A-D4A7-10A7-6769-4243EE7AAF0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E77EEB3-F074-4AF3-145F-554C0560F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3195" y="0"/>
            <a:ext cx="1218805" cy="9664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818E56-08D1-4B92-879D-D92E9D1244F9}"/>
              </a:ext>
            </a:extLst>
          </p:cNvPr>
          <p:cNvCxnSpPr/>
          <p:nvPr/>
        </p:nvCxnSpPr>
        <p:spPr>
          <a:xfrm flipH="1">
            <a:off x="10058400" y="2159000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0A440C1-2B98-4BC5-BD9E-4C7A7A2F4054}"/>
              </a:ext>
            </a:extLst>
          </p:cNvPr>
          <p:cNvCxnSpPr/>
          <p:nvPr/>
        </p:nvCxnSpPr>
        <p:spPr>
          <a:xfrm flipH="1">
            <a:off x="10223500" y="3403600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16F7FB-5475-41B8-A032-CDF0561DFC7F}"/>
              </a:ext>
            </a:extLst>
          </p:cNvPr>
          <p:cNvCxnSpPr/>
          <p:nvPr/>
        </p:nvCxnSpPr>
        <p:spPr>
          <a:xfrm flipH="1">
            <a:off x="8801100" y="3390900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53B4426-1879-4310-8BE4-EABEC1C521A3}"/>
              </a:ext>
            </a:extLst>
          </p:cNvPr>
          <p:cNvCxnSpPr/>
          <p:nvPr/>
        </p:nvCxnSpPr>
        <p:spPr>
          <a:xfrm flipH="1">
            <a:off x="10420350" y="5803900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A5788F1-B148-47F4-B0FE-3878557E98CD}"/>
              </a:ext>
            </a:extLst>
          </p:cNvPr>
          <p:cNvCxnSpPr/>
          <p:nvPr/>
        </p:nvCxnSpPr>
        <p:spPr>
          <a:xfrm flipH="1">
            <a:off x="9194800" y="5803900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D6F6F21-06AE-494C-9A53-6DB039EBAFA2}"/>
              </a:ext>
            </a:extLst>
          </p:cNvPr>
          <p:cNvCxnSpPr/>
          <p:nvPr/>
        </p:nvCxnSpPr>
        <p:spPr>
          <a:xfrm flipH="1">
            <a:off x="7709295" y="5816600"/>
            <a:ext cx="3937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007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A3F1D-C06B-D14D-74D5-D66AF5CC3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064" y="636104"/>
            <a:ext cx="11245420" cy="6221896"/>
          </a:xfrm>
        </p:spPr>
        <p:txBody>
          <a:bodyPr>
            <a:normAutofit/>
          </a:bodyPr>
          <a:lstStyle/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هوش مصنوعی؛ موتور تحول امنیت شهری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هوش مصنوعی می‌تواند حجم بالای داده‌های تصویری و حسگری را به اطلاعات قابل استفاده برای تصمیم‌گیری تبدیل کند.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کاربردهای مهم: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تشخیص رویدادهای غیرعادی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تحلیل تردد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تشخیص اشیا و الگوها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تحلیل رفتار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جست‌وجوی هوشمند در ویدئو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تشخیص رخدادهای امنیتی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پشتیبانی از مدیریت بحران</a:t>
            </a:r>
          </a:p>
          <a:p>
            <a:pPr marL="324000" lvl="1" indent="0" algn="just" rtl="1"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نگهداری و پایش پیش‌بینانه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324000" lvl="1" indent="0" algn="just" rtl="1"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endParaRPr lang="en-US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2A1A15-A36F-4C85-465C-CD0832BAB72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C8524CB-941B-BC1B-7184-3534BE6B0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9305" y="0"/>
            <a:ext cx="1192696" cy="88365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031639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DDA91-33E3-8375-5779-EE54DAEC2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0717" y="221064"/>
            <a:ext cx="10217111" cy="4134678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اینترنت اشیا و یکپارچه‌سازی سامانه‌ها در شهر هوشمند، تجهیزات باید بتوانند با یکدیگر ارتباط برقرار کنند و داده به اشتراک بگذارند.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برای مثال: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دوربین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کنترل دسترسی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حسگر</a:t>
            </a:r>
            <a:r>
              <a:rPr lang="fa-IR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سیستم اعلام خطر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 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BMS</a:t>
            </a:r>
            <a:r>
              <a:rPr lang="fa-IR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مرکز کنترل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buNone/>
            </a:pPr>
            <a:endParaRPr lang="fa-IR" sz="24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این همگرایی، اهمیت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Interoperability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یا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قابلیت همکاری میان سامانه‌ها را افزایش می‌دهد. 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9725696-6974-CFB7-EF0E-F9B0796E845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B409FE-E2EE-3B08-593E-0E1F1A507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9791" y="0"/>
            <a:ext cx="1258956" cy="9664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2514346B-5355-CE1B-2891-635975A7730C}"/>
              </a:ext>
            </a:extLst>
          </p:cNvPr>
          <p:cNvSpPr/>
          <p:nvPr/>
        </p:nvSpPr>
        <p:spPr>
          <a:xfrm>
            <a:off x="10004286" y="2387683"/>
            <a:ext cx="357809" cy="19096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941AAC19-96B7-1D88-B559-9021D53FE3E4}"/>
              </a:ext>
            </a:extLst>
          </p:cNvPr>
          <p:cNvSpPr/>
          <p:nvPr/>
        </p:nvSpPr>
        <p:spPr>
          <a:xfrm>
            <a:off x="7950434" y="2387683"/>
            <a:ext cx="357809" cy="19096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19E96FCA-639B-A14F-2F19-D6150782B87D}"/>
              </a:ext>
            </a:extLst>
          </p:cNvPr>
          <p:cNvSpPr/>
          <p:nvPr/>
        </p:nvSpPr>
        <p:spPr>
          <a:xfrm>
            <a:off x="6797354" y="2387683"/>
            <a:ext cx="357809" cy="19096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C4AC5A07-6A7D-3ADB-B5C7-A9762F68B09B}"/>
              </a:ext>
            </a:extLst>
          </p:cNvPr>
          <p:cNvSpPr/>
          <p:nvPr/>
        </p:nvSpPr>
        <p:spPr>
          <a:xfrm>
            <a:off x="4570775" y="2387683"/>
            <a:ext cx="357809" cy="19096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99BC06AD-66E8-5AA7-9881-0A60F3B81A7B}"/>
              </a:ext>
            </a:extLst>
          </p:cNvPr>
          <p:cNvSpPr/>
          <p:nvPr/>
        </p:nvSpPr>
        <p:spPr>
          <a:xfrm>
            <a:off x="3329933" y="2356082"/>
            <a:ext cx="357809" cy="190964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BBC9768-DEED-9FE4-FD1A-6C5CED70D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172" y="4000500"/>
            <a:ext cx="5288828" cy="2303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567038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512785-A7B0-B568-1098-0A9D3D0F35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82"/>
          <a:stretch/>
        </p:blipFill>
        <p:spPr>
          <a:xfrm>
            <a:off x="11137900" y="0"/>
            <a:ext cx="1054100" cy="96648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4A173A-0FA2-FB0C-D6C0-4665C138B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51790" y="966480"/>
            <a:ext cx="11820938" cy="5964407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      امنیت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سایبری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شرط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اساسی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شهر هوشمند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اختلال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امن</a:t>
            </a:r>
            <a:r>
              <a:rPr lang="fa-IR" sz="20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یت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هر تجهیز متصل، می‌تواند بخشی 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از سطح حمله سایبری باشد. 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در یک شهر هوشمند، آسیب‌پذیری ممکن است از طریق: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دوربین • کنترلر • حسگر • شبکه • سرور • نرم‌افزار • تجهیزات 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IoT </a:t>
            </a:r>
            <a:r>
              <a:rPr lang="fa-IR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ایجاد شود. 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بنابراین مفهوم امنیت باید از: امنیت فیزیکی به: امنیت فیزیکی + امنیت سایبری گسترش یابد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.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الزامات:</a:t>
            </a:r>
            <a:endParaRPr lang="fa-IR" sz="2000" b="0" i="1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مدیریت هویت و دسترسی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به‌روزرسانی امن</a:t>
            </a:r>
            <a:r>
              <a:rPr lang="fa-IR" sz="2000" b="0" i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یت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تجهیزات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مدیریت آسیب‌پذیری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حفاظت از شبکه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ثبت و پایش رخدادها 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مدیریت ریسک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برنامه واکنش به ح</a:t>
            </a:r>
            <a:r>
              <a:rPr lang="fa-IR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و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ادث 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br>
              <a:rPr lang="ar-SA" sz="2000" dirty="0"/>
            </a:b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E8C869-28E1-2411-DCC9-9DE02C70AFB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9084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12327-5741-0FA9-77C8-9629D134B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4412" y="699605"/>
            <a:ext cx="10734736" cy="5724939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حریم خصوصی و حفاظت از داده هوشمندسازی شهری بدون حکمرانی مناسب داده می‌تواند اعتماد عمومی را تضعیف کند.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داده‌های حاصل از: دوربین‌ها + تشخیص چهره + کنترل تردد + حسگرها + سامانه‌های مکانی ممکن است حاوی اطلاعات حساس درباره 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شهروندان باشند.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پرسش‌های کلیدی: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چه داده‌ای جمع‌آوری می‌شود؟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چرا جمع‌آوری می‌شود؟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چه کسی به آن دسترسی دارد؟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کجا ذخیره می‌شود؟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چه مدت نگهداری می‌شود؟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چگونه حذف یا ناشناس‌سازی می‌شود؟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CDDF65-405B-5A9F-65F5-0789EC8CC4B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52EC18-9481-F892-2DFE-2D666883C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6296" y="0"/>
            <a:ext cx="1245704" cy="9664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9274673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2E64E-51A4-152F-F299-78F892A78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453" y="966480"/>
            <a:ext cx="11052312" cy="4850297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امنیت، حریم خصوصی و اعتماد عمومی شهر هوشمند زمانی موفق است که شهروندان به آن اعتماد داشته باشند.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اعتماد حاصل ترکیب: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امنیت + حریم خصوصی + شفافیت + پاسخ‌گویی + قابلیت اطمینان است.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بنابراین پروژه‌های هوشمند باید علاوه بر شاخص‌های فنی، پیامدهای اجتماعی و حقوقی فناوری را نیز در نظر بگیرند.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اصل مهم: «فناوری باید برای شهروند ارزش ایجاد کند، بدون آنکه اعتماد و حقوق او را تضعیف کند.»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ب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رای صنعت حفاظت الکترونیک، این موضوع به معنای حرکت از نصب تجهیزات به سمت ارائه راهکارهای مسئولانه و قابل اعتماد است.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A42B31-EDC2-0F9A-61B2-6E05C6A9783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AEE60A-8C31-6280-7977-AA208A185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3530" y="0"/>
            <a:ext cx="1338470" cy="10734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96562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FEC99-1DDD-383A-3F95-1473811A9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98" y="1778000"/>
            <a:ext cx="11092070" cy="4828210"/>
          </a:xfrm>
        </p:spPr>
        <p:txBody>
          <a:bodyPr>
            <a:noAutofit/>
          </a:bodyPr>
          <a:lstStyle/>
          <a:p>
            <a:pPr algn="r" rtl="1"/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امنیت و تاب‌آوری شهری یکی از اهداف شهر هوشمنددر برابر اختلالات و بحران‌هاست.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چرخه تاب‌آوری: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تشخیص سریع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هشدار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تحلیل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تصمیم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واکنش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سیستم های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حفاظت الکترونیک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می توانند در </a:t>
            </a: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بازگشت </a:t>
            </a: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به شرایط عادی نقش مهمی داشته باشد؛ به‌ویژه در: 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مدیریت بحران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پایش زیرساخت‌ها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کنترل دسترسی 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مدیریت جمعیت</a:t>
            </a:r>
            <a:b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تشخیص رخداد </a:t>
            </a:r>
            <a:br>
              <a:rPr lang="fa-IR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</a:br>
            <a:r>
              <a:rPr lang="ar-SA" sz="200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مراکز فرماندهی و کنترل </a:t>
            </a:r>
            <a:br>
              <a:rPr lang="ar-SA" sz="2000" dirty="0">
                <a:cs typeface="B Traffic" panose="00000400000000000000" pitchFamily="2" charset="-78"/>
              </a:rPr>
            </a:b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ea typeface="+mn-ea"/>
              <a:cs typeface="B Traffic" panose="00000400000000000000" pitchFamily="2" charset="-7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8E8576-5801-40AC-D130-FBFEC698A3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8EE30D-A91E-786B-8F64-A74C3D5A66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0"/>
            <a:ext cx="1362464" cy="9664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5712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732C6-F294-6290-D107-4D6D8E62E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940" y="966480"/>
            <a:ext cx="11319259" cy="5420139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حفاظت از زیرساخت‌های حیاتی شهر هوشمند به زیرساخت‌هایی وابسته است که اختلال در آنها می‌تواند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  </a:t>
            </a: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پیامدهای گسترده داشته باشد.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نمونه‌ها:</a:t>
            </a:r>
            <a:endParaRPr lang="fa-IR" sz="2000" b="1" u="sng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حمل‌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و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نقل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عمومی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و مترو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مراکز داده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مراکز درمانی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مراکز تامین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انرژی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آب و تأسیسات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مراکز ارتباطی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فرودگاه‌ها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مراکز فرماندهی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زیرساخت‌های بانکی و مالی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در این حوزه‌ها، امنیت فیزیکی و امنیت سایبری باید به‌صورت یکپارچه دیده شوند.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endParaRPr lang="en-US" sz="2000" cap="all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5D161-EB96-DA0A-4CF4-C12A460E411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75F9DC-5C33-F1B5-D6A3-A7905D3C2F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72"/>
          <a:stretch/>
        </p:blipFill>
        <p:spPr>
          <a:xfrm>
            <a:off x="11074400" y="0"/>
            <a:ext cx="1117600" cy="9664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13163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E5D25-DB2B-490A-852C-1C283A307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256" y="860462"/>
            <a:ext cx="11332512" cy="5633103"/>
          </a:xfrm>
        </p:spPr>
        <p:txBody>
          <a:bodyPr>
            <a:normAutofit fontScale="85000" lnSpcReduction="20000"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تغییر مدل کسب‌وکار شرکت‌های حفاظت الکترونیک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1" u="sng" dirty="0">
                <a:solidFill>
                  <a:srgbClr val="000000"/>
                </a:solidFill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مدل سنتی: </a:t>
            </a:r>
            <a:endParaRPr lang="fa-IR" sz="2000" b="1" u="sng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فروش تجهیزات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	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نصب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	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تحویل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مدل آینده: </a:t>
            </a:r>
            <a:endParaRPr lang="fa-IR" sz="2000" b="1" u="sng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نیازسنجی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طراحی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	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مشاوره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	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یکپارچه‌سازی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هوشمندسازی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پایش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	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نگهداری 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       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تحلیل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داده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در این مدل، ارزش اقتصادی صرفاً در محصول نیست؛ بلکه در تخصص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،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 نرم‌افزار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،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داده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،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یکپارچه‌سازی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و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خدمات ایجاد می‌شود.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نتیجه برای شرکت‌های عضو:</a:t>
            </a:r>
            <a:endParaRPr lang="fa-IR" sz="2000" b="1" u="sng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کاهش وابستگی به فروش سخت‌افزار</a:t>
            </a:r>
            <a:endParaRPr lang="fa-IR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افزایش ارزش خدمات تخصصی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• ایجاد بازارهای جدید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• ایجاد رابطه بلندمدت‌تر با مشتری</a:t>
            </a:r>
            <a:endParaRPr lang="en-US" sz="2000" dirty="0"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FEBEA7F-CEB3-82A0-6C5A-C9A4170458FD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13A359-A200-CF0C-8838-39EE439F0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0"/>
            <a:ext cx="1362464" cy="966480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6E7776C-9BE7-4646-88EF-2B38E8B3588A}"/>
              </a:ext>
            </a:extLst>
          </p:cNvPr>
          <p:cNvCxnSpPr/>
          <p:nvPr/>
        </p:nvCxnSpPr>
        <p:spPr>
          <a:xfrm flipH="1">
            <a:off x="9601200" y="20701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FB1F234-7A1D-43A6-A643-F7EE0E4FCECA}"/>
              </a:ext>
            </a:extLst>
          </p:cNvPr>
          <p:cNvCxnSpPr/>
          <p:nvPr/>
        </p:nvCxnSpPr>
        <p:spPr>
          <a:xfrm flipH="1">
            <a:off x="8458200" y="20701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452748E-E175-46F6-8A91-83DA2F636AE1}"/>
              </a:ext>
            </a:extLst>
          </p:cNvPr>
          <p:cNvCxnSpPr/>
          <p:nvPr/>
        </p:nvCxnSpPr>
        <p:spPr>
          <a:xfrm flipH="1">
            <a:off x="10198100" y="29972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FDFAC68-4833-4B3D-91A2-A0C0E6532593}"/>
              </a:ext>
            </a:extLst>
          </p:cNvPr>
          <p:cNvCxnSpPr/>
          <p:nvPr/>
        </p:nvCxnSpPr>
        <p:spPr>
          <a:xfrm flipH="1">
            <a:off x="9118600" y="30099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E7CB6BF-977F-47E2-BDF0-6A5EA4054BC1}"/>
              </a:ext>
            </a:extLst>
          </p:cNvPr>
          <p:cNvCxnSpPr/>
          <p:nvPr/>
        </p:nvCxnSpPr>
        <p:spPr>
          <a:xfrm flipH="1">
            <a:off x="7861300" y="30226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DEF067E-43F6-436D-A074-A42D062BDA9E}"/>
              </a:ext>
            </a:extLst>
          </p:cNvPr>
          <p:cNvCxnSpPr/>
          <p:nvPr/>
        </p:nvCxnSpPr>
        <p:spPr>
          <a:xfrm flipH="1">
            <a:off x="6197600" y="30353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B865B6F-82EC-46E2-B1EC-30A04E97FA26}"/>
              </a:ext>
            </a:extLst>
          </p:cNvPr>
          <p:cNvCxnSpPr/>
          <p:nvPr/>
        </p:nvCxnSpPr>
        <p:spPr>
          <a:xfrm flipH="1">
            <a:off x="3454400" y="30353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5807F6C-866E-44AE-B1AC-BD236E9027DF}"/>
              </a:ext>
            </a:extLst>
          </p:cNvPr>
          <p:cNvCxnSpPr/>
          <p:nvPr/>
        </p:nvCxnSpPr>
        <p:spPr>
          <a:xfrm flipH="1">
            <a:off x="4432300" y="30353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7DEDC1F-F06E-4116-BAE9-713DFA1E8205}"/>
              </a:ext>
            </a:extLst>
          </p:cNvPr>
          <p:cNvCxnSpPr/>
          <p:nvPr/>
        </p:nvCxnSpPr>
        <p:spPr>
          <a:xfrm flipH="1">
            <a:off x="2216602" y="3035300"/>
            <a:ext cx="482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0107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C91182-4D3C-196C-C40A-C20FF25920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18966" y="775252"/>
            <a:ext cx="11457455" cy="6082748"/>
          </a:xfrm>
        </p:spPr>
        <p:txBody>
          <a:bodyPr>
            <a:normAutofit fontScale="92500" lnSpcReduction="10000"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فرصت‌های اقتصادی شهر هوشمند برای صنعت </a:t>
            </a:r>
            <a:r>
              <a:rPr lang="fa-IR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حفاظت الکترونیک</a:t>
            </a: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: </a:t>
            </a:r>
            <a:endParaRPr lang="fa-IR" sz="2000" b="1" u="sng" dirty="0">
              <a:solidFill>
                <a:srgbClr val="000000"/>
              </a:solidFill>
              <a:highlight>
                <a:srgbClr val="00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Smart City Security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Smart Building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AI Video Analytics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Intelligent Transportation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IoT, </a:t>
            </a:r>
            <a:r>
              <a:rPr lang="en-US" sz="1800" b="0" dirty="0" err="1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IIoT</a:t>
            </a: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Security Cyber-Physical Security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Command &amp; Control Centers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Critical Infrastructure Protection •</a:t>
            </a:r>
            <a:endParaRPr lang="fa-IR" sz="18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en-US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Smart Monitoring &amp; Maintenance •</a:t>
            </a:r>
            <a:r>
              <a:rPr lang="fa-IR" sz="18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این بازارها می‌توانند زمینه رشد شرکت‌هایی را فراهم کنند که از مدل سنتی فاصله گرفته و توانایی ارائه راهکارهای چندفناوری 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را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پیدا می‌کنند.</a:t>
            </a:r>
            <a:endParaRPr lang="en-US" sz="2000" dirty="0"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CF17596-CE63-CE1C-D86B-29FB3AF2E1A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6C9265-1616-D80C-1279-02F22A289A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175"/>
          <a:stretch/>
        </p:blipFill>
        <p:spPr>
          <a:xfrm>
            <a:off x="11036300" y="-1"/>
            <a:ext cx="1155700" cy="106110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535594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47E79-6D00-D665-4CCD-DBF3FC805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693" y="966480"/>
            <a:ext cx="10444614" cy="6044182"/>
          </a:xfrm>
        </p:spPr>
        <p:txBody>
          <a:bodyPr>
            <a:normAutofit/>
          </a:bodyPr>
          <a:lstStyle/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الزامات توانمندسازی شرکت‌های تخصصی برای ورود موفق به بازار آینده:</a:t>
            </a: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</a:rPr>
              <a:t> </a:t>
            </a:r>
            <a:endParaRPr lang="fa-IR" sz="2000" b="1" u="sng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</a:endParaRPr>
          </a:p>
          <a:p>
            <a:pPr marL="0" indent="0" algn="just" rtl="1">
              <a:lnSpc>
                <a:spcPct val="100000"/>
              </a:lnSpc>
              <a:buNone/>
            </a:pPr>
            <a:endParaRPr lang="fa-IR" sz="2000" b="1" u="sng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فناوری:</a:t>
            </a:r>
            <a:r>
              <a:rPr lang="fa-IR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AI، IoT، Cloud، Edge</a:t>
            </a:r>
            <a:endParaRPr lang="ar-SA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تحلیل داده شبکه: ارتباطات و معماری زیرساخت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امنیت: </a:t>
            </a:r>
            <a:r>
              <a:rPr lang="en-US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Cybersecurity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مدیریت ریسک طراحی: طراحی راهکار و معماری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سیستم یکپارچه‌سازی: ارتباط میان سامانه‌های مختلف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خدمات: پشتیبانی، نگهداری و پایش مستمر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منابع انسانی: تربیت متخصصان میان‌رشته‌ای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نتیجه: مزیت رقابتی آینده بیش از آنکه صرفاً به برند تجهیزات وابسته باشد، به توان فنی و سازمانی شرکت وابسته خواهد بود. </a:t>
            </a:r>
          </a:p>
          <a:p>
            <a:pPr marL="0" indent="0" algn="just" rtl="1">
              <a:lnSpc>
                <a:spcPct val="100000"/>
              </a:lnSpc>
              <a:buNone/>
            </a:pPr>
            <a:br>
              <a:rPr lang="ar-SA" sz="2000" dirty="0"/>
            </a:b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8C6911-4CF5-19E8-4F49-6B9787E6EF1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E362498-94DB-AC10-9291-764C65E4D9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08" r="7996"/>
          <a:stretch/>
        </p:blipFill>
        <p:spPr>
          <a:xfrm>
            <a:off x="11049000" y="0"/>
            <a:ext cx="1034060" cy="10999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89581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785E3-A306-2C7B-8DBD-3751E34D0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239" y="549965"/>
            <a:ext cx="11438529" cy="5950226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نقش اتحادیه در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اکوسیستم شهر هوشمند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اتحادیه می‌تواند به‌عنوان پل میان صنعت حفاظت الکترونیک و اکوسیستم شهر هوشمند عمل کند.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محورهای نقش‌آفرینی: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رصد فناوری و بازار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آموزش و توانمندسازی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استانداردسازی و حرفه‌ای‌سازی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شبکه‌سازی شرکت‌ها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ارتباط با دانشگاه و شرکت‌های فناور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تعامل با سیاست‌گذاران و مدیران شهری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تسهیل توسعه بازار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این رویکرد، اتحادیه را از یک نهاد صرفاً نماینده به یک تسهیل‌گر توسعه صنعت نزدیک می‌کند.</a:t>
            </a:r>
            <a:endParaRPr lang="en-US" sz="2000" dirty="0"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123D645-CA5B-3ABE-7A83-ACE3334F966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B8EE688-F9BE-AFA4-1B00-3E1FB6B68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0"/>
            <a:ext cx="1362464" cy="109993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52598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730567-6B0B-D56B-C9DD-A06C27DC2A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16" y="649358"/>
            <a:ext cx="11289898" cy="6023112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sz="2000" b="1" i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پیشنهادهای راهبردی</a:t>
            </a:r>
            <a:r>
              <a:rPr lang="ar-SA" sz="2000" b="1" i="0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برای تقویت نقش صنعت حفاظت الکترونیک در شهر هوشمند: </a:t>
            </a:r>
            <a:endParaRPr lang="fa-IR" sz="2000" b="1" i="0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۱.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ایجاد نظام رصد فناوری و روندهای بازار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۲.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تدوین برنامه مستمر آموزش و توانمندسازی شرکت‌ها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۳.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توسعه آموزش‌های تخصصی در 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AI، </a:t>
            </a:r>
            <a:r>
              <a:rPr lang="en-US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IoT</a:t>
            </a:r>
            <a:r>
              <a:rPr lang="fa-IR" sz="20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و</a:t>
            </a:r>
            <a:r>
              <a:rPr lang="en-US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Cybersecurity</a:t>
            </a:r>
            <a:r>
              <a:rPr lang="fa-IR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۴.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تقویت استانداردسازی و صلاحیت حرفه‌ای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۵.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ایجاد شبکه همکاری میان شرکت‌های تخصصی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۶.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گسترش ارتباط با دانشگاه‌ها و شرکت‌های دانش‌بنیان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۷.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شناسایی بازارهای جدید شهر هوشمند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۸.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تقویت مشارکت صنعت در تدوین سیاست‌ها و استانداردها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۹.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توجه نظام‌مند به حریم خصوصی و حفاظت از داده</a:t>
            </a:r>
            <a:endParaRPr lang="fa-IR" sz="20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00000"/>
              </a:lnSpc>
              <a:buNone/>
            </a:pP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</a:t>
            </a:r>
            <a:r>
              <a:rPr lang="ar-SA" sz="2000" b="0" i="1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۱۰.</a:t>
            </a:r>
            <a:r>
              <a:rPr lang="ar-SA" sz="20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استفاده از نمایشگاه‌ها و رویدادهای تخصصی به‌عنوان بستر شبکه‌سازی، انتقال دانش و توسعه بازار </a:t>
            </a:r>
            <a:br>
              <a:rPr lang="ar-SA" sz="2000" dirty="0"/>
            </a:b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C725-D7F2-4532-FB58-2CDFAA1483E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FF3853-9FE3-626F-AA0C-55F11237C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0"/>
            <a:ext cx="1362464" cy="96648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397715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B30B1-E8F1-0A31-E513-C3368B501A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153" y="524652"/>
            <a:ext cx="11029615" cy="5703205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50000"/>
              </a:lnSpc>
              <a:buNone/>
            </a:pPr>
            <a:r>
              <a:rPr lang="ar-SA" sz="2000" b="1" u="sng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نقشه راه پیشنهادی</a:t>
            </a:r>
            <a:endParaRPr lang="fa-IR" sz="2000" b="1" u="sng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مرحله اول | شناخت رصد فناوری، بازار و نیازهای شهر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مرحله دوم | توانمندسازی آموزش، مهارت، استاندارد و صلاحیت حرفه‌ای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مرحله سوم | یکپارچه‌سازی اتصال فناوری‌ها، شرکت‌ها و سامانه‌ها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مرحله چهارم | توسعه بازار ورود به پروژه‌های هوشمند، شهری و زیرساختی ↓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مرحله پنجم | تثبیت جایگاه تبدیل صنعت به یکی از اجزای کلیدی اکوسیستم شهر هوشمند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r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چشم‌انداز: شهر هوشمند + امنیت هوشمند + زیرساخت تاب‌آور </a:t>
            </a:r>
            <a:br>
              <a:rPr lang="ar-SA" sz="2000" dirty="0"/>
            </a:b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0FD09-D184-271E-97E2-202A528B0B9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50B2A1-ADFA-EFFA-2028-7A6F4DFB18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-1"/>
            <a:ext cx="1362464" cy="966481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24256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9337F-75A7-1FE1-DC3A-DEC730D12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176" y="966480"/>
            <a:ext cx="10815592" cy="4651513"/>
          </a:xfrm>
        </p:spPr>
        <p:txBody>
          <a:bodyPr>
            <a:noAutofit/>
          </a:bodyPr>
          <a:lstStyle/>
          <a:p>
            <a:pPr marL="0" indent="0" algn="just" rtl="1">
              <a:lnSpc>
                <a:spcPct val="150000"/>
              </a:lnSpc>
              <a:buNone/>
            </a:pPr>
            <a:r>
              <a:rPr lang="fa-IR" sz="2000" b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           </a:t>
            </a:r>
            <a:r>
              <a:rPr lang="ar-SA" sz="2000" b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جمع‌بندی و نتیجه‌گیری</a:t>
            </a:r>
            <a:endParaRPr lang="fa-IR" sz="2000" b="1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شهر هوشمند تنها مجموعه‌ای از فناوری‌های دیجیتال نیست؛ بلکه اکوسیستمی است که باید کارآمد، امن، تاب‌آور، قابل اعتماد و پاسخ‌گو باشد.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در این اکوسیستم، حفاظت الکترونیک و شبکه‌های ایمنی از یک حوزه تجهیزات‌محور به سمت زیرساخت هوشمند امنیت و ایمنی در حال حرکت هستند.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آینده این حوزه در همگرایی: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 امنیت فیزیکی + هوش مصنوعی + اینترنت اشیا + داده + امنیت سایبری + حریم خصوصی + زیرساخت شهری شکل خواهد گرفت.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پیام نهایی: «شهر هوشمند بدون امنیت هوشمند، کامل نیست.» </a:t>
            </a:r>
            <a:endParaRPr lang="fa-IR" sz="20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  <a:p>
            <a:pPr marL="0" indent="0" algn="just" rtl="1">
              <a:lnSpc>
                <a:spcPct val="150000"/>
              </a:lnSpc>
              <a:buNone/>
            </a:pPr>
            <a:r>
              <a:rPr lang="ar-SA" sz="20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raffic" panose="00000400000000000000" pitchFamily="2" charset="-78"/>
              </a:rPr>
              <a:t>توسعه امنیت هوشمند نیز نیازمند شرکت‌های تخصصی توانمند، استانداردهای حرفه‌ای، نیروی انسانی متخصص و تشکل‌های تخصصی فعال و توسعه‌گرا است.</a:t>
            </a:r>
            <a:endParaRPr lang="en-US" sz="20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raffic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0520C6E-DB46-4D95-8037-92464542D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9536" y="0"/>
            <a:ext cx="1362464" cy="1086678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3E13E6-6F0A-25A2-8C59-97509FD95CF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14089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84D74-73AC-29FB-9186-A7A395FA7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331" y="524652"/>
            <a:ext cx="8265338" cy="5808695"/>
          </a:xfrm>
        </p:spPr>
        <p:txBody>
          <a:bodyPr>
            <a:noAutofit/>
          </a:bodyPr>
          <a:lstStyle/>
          <a:p>
            <a:pPr marL="0" indent="0" algn="ctr" rtl="1">
              <a:lnSpc>
                <a:spcPct val="200000"/>
              </a:lnSpc>
              <a:buNone/>
            </a:pPr>
            <a:r>
              <a:rPr lang="ar-SA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پیام نهایی </a:t>
            </a:r>
            <a:r>
              <a:rPr lang="ar-SA" sz="24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گزارش</a:t>
            </a:r>
            <a:endParaRPr lang="fa-IR" sz="24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fa-IR" sz="24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</a:t>
            </a:r>
            <a:r>
              <a:rPr lang="ar-SA" sz="2400" dirty="0">
                <a:solidFill>
                  <a:srgbClr val="000000"/>
                </a:solidFill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نقش توسعه‌ای اتحادیه</a:t>
            </a:r>
            <a:endParaRPr lang="fa-IR" sz="2400" dirty="0">
              <a:solidFill>
                <a:srgbClr val="000000"/>
              </a:solidFill>
              <a:highlight>
                <a:srgbClr val="FF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ctr" rtl="1">
              <a:lnSpc>
                <a:spcPct val="200000"/>
              </a:lnSpc>
              <a:buNone/>
            </a:pPr>
            <a:r>
              <a:rPr lang="ar-SA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«حفاظت الکترونیک، دیگر صرفاً یک صنعت تجهیزات امنیتی نیست؛ بلکه بخشی از زیرساخت امنیت، ایمنی و تاب‌آوری شهر</a:t>
            </a:r>
            <a:r>
              <a:rPr lang="fa-IR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های </a:t>
            </a:r>
            <a:r>
              <a:rPr lang="ar-SA" sz="24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 هوشمند است.»</a:t>
            </a:r>
            <a:endParaRPr lang="en-US" sz="2400" dirty="0">
              <a:cs typeface="B Titr" panose="000007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F46696-CFF9-0730-20E1-895196F3ECF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D86564-0004-87DA-5743-34D01605B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0"/>
            <a:ext cx="1362464" cy="1066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38679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84D74-73AC-29FB-9186-A7A395FA7D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362" y="1423040"/>
            <a:ext cx="11425276" cy="4011920"/>
          </a:xfrm>
        </p:spPr>
        <p:txBody>
          <a:bodyPr>
            <a:noAutofit/>
          </a:bodyPr>
          <a:lstStyle/>
          <a:p>
            <a:pPr marL="0" indent="0" algn="r" rtl="1">
              <a:lnSpc>
                <a:spcPct val="100000"/>
              </a:lnSpc>
              <a:buNone/>
            </a:pPr>
            <a:r>
              <a:rPr lang="ar-SA" sz="2000" b="1" dirty="0">
                <a:solidFill>
                  <a:srgbClr val="000000"/>
                </a:solidFill>
                <a:effectLst/>
                <a:highlight>
                  <a:srgbClr val="00FFFF"/>
                </a:highlight>
                <a:latin typeface="Roboto" panose="02000000000000000000" pitchFamily="2" charset="0"/>
                <a:cs typeface="B Titr" panose="00000700000000000000" pitchFamily="2" charset="-78"/>
              </a:rPr>
              <a:t>منابع و مراجع منتخب منابع بین‌المللی:</a:t>
            </a:r>
            <a:endParaRPr lang="fa-IR" sz="2000" b="1" dirty="0">
              <a:solidFill>
                <a:srgbClr val="000000"/>
              </a:solidFill>
              <a:effectLst/>
              <a:highlight>
                <a:srgbClr val="00FFFF"/>
              </a:highlight>
              <a:latin typeface="Roboto" panose="02000000000000000000" pitchFamily="2" charset="0"/>
              <a:cs typeface="B Titr" panose="00000700000000000000" pitchFamily="2" charset="-78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ar-SA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ar-SA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ISO 37122:2019 Sustainable cities and communities — Indicators for smart cities </a:t>
            </a:r>
            <a:endParaRPr lang="fa-IR" sz="16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ar-SA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fa-IR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NIST — Smart Cities and Communities Framework Series </a:t>
            </a:r>
            <a:endParaRPr lang="fa-IR" sz="16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a-IR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NIST — Smart and Secure Cities and Communities </a:t>
            </a:r>
            <a:endParaRPr lang="fa-IR" sz="16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fa-IR" sz="1600" dirty="0">
                <a:solidFill>
                  <a:srgbClr val="000000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NIST — Principles for Designed-In Security and Privacy for Smart Cities</a:t>
            </a:r>
            <a:endParaRPr lang="fa-IR" sz="16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fa-IR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NIST SP 1900-206 — Smart Cities and Communities: A Key Performance Indicators Framework</a:t>
            </a:r>
            <a:endParaRPr lang="fa-IR" sz="16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200000"/>
              </a:lnSpc>
              <a:buNone/>
            </a:pP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fa-IR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NIST Privacy Framework </a:t>
            </a:r>
            <a:r>
              <a:rPr lang="ar-SA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۷. </a:t>
            </a:r>
            <a:r>
              <a:rPr lang="en-US" sz="1600" b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NIST Cybersecurity Framework 2.0 </a:t>
            </a:r>
            <a:endParaRPr lang="fa-IR" sz="1600" b="0" dirty="0">
              <a:solidFill>
                <a:srgbClr val="000000"/>
              </a:solidFill>
              <a:effectLst/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F46696-CFF9-0730-20E1-895196F3ECF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40" y="82825"/>
            <a:ext cx="1650462" cy="88365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D86564-0004-87DA-5743-34D01605B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9536" y="0"/>
            <a:ext cx="1362464" cy="10668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832101416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289AE2-D2AE-49D1-AFAC-3A79F6794255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1E7CA09-9778-4414-AE97-8064B12DA3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27BD4C1-B6B1-4715-ABF9-E660A51A4E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{64FE7706-557F-4C68-A3E5-D4F21AE8CB7E}TF201209c3-d067-44f9-a26f-c8f216c4431347f6cf9d_win32-4021059b889a</Template>
  <TotalTime>575</TotalTime>
  <Words>1989</Words>
  <Application>Microsoft Office PowerPoint</Application>
  <PresentationFormat>Widescreen</PresentationFormat>
  <Paragraphs>193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Franklin Gothic Book</vt:lpstr>
      <vt:lpstr>Franklin Gothic Demi</vt:lpstr>
      <vt:lpstr>Roboto</vt:lpstr>
      <vt:lpstr>Wingdings 2</vt:lpstr>
      <vt:lpstr>DividendVTI</vt:lpstr>
      <vt:lpstr>نقش سیستم های حفاظت الکترونیک در توسعه شهر هوشمند  از امنیت سنتی تا زیرساخت‌های هوشمند گزارش تحلیلی ـ راهبردی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امنیت و تاب‌آوری شهری یکی از اهداف شهر هوشمنددر برابر اختلالات و بحران‌هاست.   چرخه تاب‌آوری:   تشخیص سریع هشدار تحلیل تصمیم واکنش  سیستم های حفاظت الکترونیک  می توانند در بازگشت به شرایط عادی نقش مهمی داشته باشد؛ به‌ویژه در:  • مدیریت بحران • پایش زیرساخت‌ها • کنترل دسترسی  • مدیریت جمعیت  • تشخیص رخداد  • مراکز فرماندهی و کنترل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نقش سیستم های حفاظت الکترونیک در توسعه شهر هوشمند  از امنیت سنتی تا زیرساخت‌های هوشمند گزارش تحلیلی ـ راهبردی</dc:title>
  <dc:creator>enscu1401</dc:creator>
  <cp:lastModifiedBy>alireza dadfar</cp:lastModifiedBy>
  <cp:revision>101</cp:revision>
  <dcterms:created xsi:type="dcterms:W3CDTF">2026-08-11T05:33:48Z</dcterms:created>
  <dcterms:modified xsi:type="dcterms:W3CDTF">2026-09-20T10:15:39Z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